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9" r:id="rId5"/>
    <p:sldId id="267" r:id="rId6"/>
    <p:sldId id="259" r:id="rId7"/>
    <p:sldId id="260" r:id="rId8"/>
    <p:sldId id="271" r:id="rId9"/>
    <p:sldId id="261" r:id="rId10"/>
    <p:sldId id="262" r:id="rId11"/>
    <p:sldId id="272" r:id="rId12"/>
    <p:sldId id="263" r:id="rId13"/>
    <p:sldId id="264" r:id="rId14"/>
    <p:sldId id="268" r:id="rId15"/>
    <p:sldId id="273" r:id="rId16"/>
    <p:sldId id="265" r:id="rId17"/>
    <p:sldId id="274" r:id="rId18"/>
  </p:sldIdLst>
  <p:sldSz cx="14630400" cy="8229600"/>
  <p:notesSz cx="8229600" cy="14630400"/>
  <p:embeddedFontLst>
    <p:embeddedFont>
      <p:font typeface="MuseoModerno Medium" panose="020B0604020202020204" charset="0"/>
      <p:regular r:id="rId20"/>
    </p:embeddedFont>
    <p:embeddedFont>
      <p:font typeface="Source Sans Pro" panose="020B0503030403020204" pitchFamily="34" charset="0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8757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1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Automating Doctor Appointment Booking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presentation outlines a revolutionary chatbot-based doctor appointment booking system designed to streamline the process of scheduling medical appointments, offering a user-friendly and efficient solution.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5BC83F-2498-9F04-45A2-55EA37FD096B}"/>
              </a:ext>
            </a:extLst>
          </p:cNvPr>
          <p:cNvSpPr/>
          <p:nvPr/>
        </p:nvSpPr>
        <p:spPr>
          <a:xfrm>
            <a:off x="12868507" y="7805854"/>
            <a:ext cx="1650381" cy="345687"/>
          </a:xfrm>
          <a:prstGeom prst="rect">
            <a:avLst/>
          </a:prstGeom>
          <a:solidFill>
            <a:srgbClr val="FFFCF5"/>
          </a:solidFill>
          <a:ln>
            <a:solidFill>
              <a:srgbClr val="FFFC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66543"/>
            <a:ext cx="59289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User Interaction Flow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15483"/>
            <a:ext cx="170021" cy="362903"/>
          </a:xfrm>
          <a:prstGeom prst="roundRect">
            <a:avLst>
              <a:gd name="adj" fmla="val 20012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2915483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initiate interaction by typing their request.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620351" y="3505200"/>
            <a:ext cx="170021" cy="725805"/>
          </a:xfrm>
          <a:prstGeom prst="roundRect">
            <a:avLst>
              <a:gd name="adj" fmla="val 20012"/>
            </a:avLst>
          </a:prstGeom>
          <a:solidFill>
            <a:srgbClr val="F3EEE3"/>
          </a:solidFill>
          <a:ln/>
        </p:spPr>
      </p:sp>
      <p:sp>
        <p:nvSpPr>
          <p:cNvPr id="7" name="Text 4"/>
          <p:cNvSpPr/>
          <p:nvPr/>
        </p:nvSpPr>
        <p:spPr>
          <a:xfrm>
            <a:off x="7130534" y="3505200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chatbot processes the query, identifies the user's intent, and presents options.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960632" y="4457819"/>
            <a:ext cx="170021" cy="725805"/>
          </a:xfrm>
          <a:prstGeom prst="roundRect">
            <a:avLst>
              <a:gd name="adj" fmla="val 20012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7470815" y="4457819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choose from the options (Book, Reschedule, Cancel, Medical Info).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300913" y="5410438"/>
            <a:ext cx="170021" cy="725805"/>
          </a:xfrm>
          <a:prstGeom prst="roundRect">
            <a:avLst>
              <a:gd name="adj" fmla="val 20012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7811095" y="5410438"/>
            <a:ext cx="6025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chatbot validates input, executes the request, and provides confirmation.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F3C023-4519-E938-420B-71146FEB1A80}"/>
              </a:ext>
            </a:extLst>
          </p:cNvPr>
          <p:cNvSpPr/>
          <p:nvPr/>
        </p:nvSpPr>
        <p:spPr>
          <a:xfrm>
            <a:off x="12868507" y="7805854"/>
            <a:ext cx="1650381" cy="345687"/>
          </a:xfrm>
          <a:prstGeom prst="rect">
            <a:avLst/>
          </a:prstGeom>
          <a:solidFill>
            <a:srgbClr val="FFFCF5"/>
          </a:solidFill>
          <a:ln>
            <a:solidFill>
              <a:srgbClr val="FFFC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83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Error Handling and Validation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6024"/>
            <a:ext cx="7556421" cy="1179433"/>
          </a:xfrm>
          <a:prstGeom prst="roundRect">
            <a:avLst>
              <a:gd name="adj" fmla="val 2885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702838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Prevents invalid inputs such as incorrect email formats, wrong dates, or double-booking attempts.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3882271"/>
            <a:ext cx="7556421" cy="1179433"/>
          </a:xfrm>
          <a:prstGeom prst="roundRect">
            <a:avLst>
              <a:gd name="adj" fmla="val 2885"/>
            </a:avLst>
          </a:prstGeom>
          <a:solidFill>
            <a:srgbClr val="F3EEE3"/>
          </a:solidFill>
          <a:ln/>
        </p:spPr>
      </p:sp>
      <p:sp>
        <p:nvSpPr>
          <p:cNvPr id="7" name="Text 4"/>
          <p:cNvSpPr/>
          <p:nvPr/>
        </p:nvSpPr>
        <p:spPr>
          <a:xfrm>
            <a:off x="1020604" y="4109085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Ensures past dates and times cannot be selected to avoid incorrect scheduling.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288518"/>
            <a:ext cx="7556421" cy="1179433"/>
          </a:xfrm>
          <a:prstGeom prst="roundRect">
            <a:avLst>
              <a:gd name="adj" fmla="val 2885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1020604" y="551533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Auto-corrects minor spelling mistakes in symptoms to improve doctor suggestions.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694765"/>
            <a:ext cx="7556421" cy="816531"/>
          </a:xfrm>
          <a:prstGeom prst="roundRect">
            <a:avLst>
              <a:gd name="adj" fmla="val 4167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692157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Time slot availability check to prevent double-booking of doctors.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5031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Appointment Booking Process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40803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201829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provide basic details like name, email, phone, symptoms, and preferred doctor.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2408039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912304" y="3201829"/>
            <a:ext cx="22920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chatbot suggests available doctors based on user symptoms and preferences.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2408039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4538" y="3201829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select a date and time from the available slots, based on doctor availability.</a:t>
            </a:r>
            <a:endParaRPr lang="en-US" sz="17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5333881"/>
            <a:ext cx="566976" cy="56697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280190" y="6127671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automatically sends an email confirmation with appointment details.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990C782-8DE5-E224-945E-172D71FC0082}"/>
              </a:ext>
            </a:extLst>
          </p:cNvPr>
          <p:cNvSpPr/>
          <p:nvPr/>
        </p:nvSpPr>
        <p:spPr>
          <a:xfrm>
            <a:off x="12868507" y="7805854"/>
            <a:ext cx="1650381" cy="345687"/>
          </a:xfrm>
          <a:prstGeom prst="rect">
            <a:avLst/>
          </a:prstGeom>
          <a:solidFill>
            <a:srgbClr val="FFFCF5"/>
          </a:solidFill>
          <a:ln>
            <a:solidFill>
              <a:srgbClr val="FFFC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26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Rescheduling and Cancellation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10401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Rescheduling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927634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reschedule by selecting a new date and time slot based on doctor availability.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107067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Cancellation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5824299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cancel their appointments, removing them from the system and freeing up the slot.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41CB16-AB88-C51B-FF05-829C8B9F4428}"/>
              </a:ext>
            </a:extLst>
          </p:cNvPr>
          <p:cNvSpPr/>
          <p:nvPr/>
        </p:nvSpPr>
        <p:spPr>
          <a:xfrm>
            <a:off x="12868507" y="7805854"/>
            <a:ext cx="1650381" cy="345687"/>
          </a:xfrm>
          <a:prstGeom prst="rect">
            <a:avLst/>
          </a:prstGeom>
          <a:solidFill>
            <a:srgbClr val="FFFCF5"/>
          </a:solidFill>
          <a:ln>
            <a:solidFill>
              <a:srgbClr val="FFFC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0702"/>
            <a:ext cx="7556421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Email Notifications &amp; Medical Info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80190" y="2763083"/>
            <a:ext cx="484823" cy="484823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6980396" y="2763083"/>
            <a:ext cx="3501033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Appointment Confirmation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980396" y="3228856"/>
            <a:ext cx="68562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Sent with booking details.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80190" y="4031456"/>
            <a:ext cx="484823" cy="484823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6980396" y="4031456"/>
            <a:ext cx="322349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Reschedule Confirmation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980396" y="4497229"/>
            <a:ext cx="68562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Sent upon appointment modification.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80190" y="5299829"/>
            <a:ext cx="484823" cy="484823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6980396" y="5299829"/>
            <a:ext cx="332767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Cancellation Confirmation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980396" y="5765602"/>
            <a:ext cx="68562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Notifies user of successful cancellation.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80190" y="6568202"/>
            <a:ext cx="484823" cy="484823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4" name="Text 11"/>
          <p:cNvSpPr/>
          <p:nvPr/>
        </p:nvSpPr>
        <p:spPr>
          <a:xfrm>
            <a:off x="6980396" y="6568202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Medical Info Query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980396" y="7033974"/>
            <a:ext cx="68562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ask about the number of individuals affected by a particular disease</a:t>
            </a:r>
            <a:endParaRPr lang="en-US" sz="16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5F6AD9F-3A12-AF1B-0699-1B7D0E9F9926}"/>
              </a:ext>
            </a:extLst>
          </p:cNvPr>
          <p:cNvSpPr/>
          <p:nvPr/>
        </p:nvSpPr>
        <p:spPr>
          <a:xfrm>
            <a:off x="12868507" y="7805854"/>
            <a:ext cx="1650381" cy="345687"/>
          </a:xfrm>
          <a:prstGeom prst="rect">
            <a:avLst/>
          </a:prstGeom>
          <a:solidFill>
            <a:srgbClr val="FFFCF5"/>
          </a:solidFill>
          <a:ln>
            <a:solidFill>
              <a:srgbClr val="FFFC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86101"/>
            <a:ext cx="69364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Challenges and Solutions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23504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028831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Managing real-time appointment scheduling without conflicts.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2235041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912304" y="3028831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Handling multiple user interactions simultaneously.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2235041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4538" y="302883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Ensuring accurate symptom-to-doctor mapping.</a:t>
            </a:r>
            <a:endParaRPr lang="en-US" sz="17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5160883"/>
            <a:ext cx="566976" cy="56697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280190" y="5954673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Implementing secure and efficient email notifications.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D87334-E417-18E7-9E60-ADA6F2AEDF54}"/>
              </a:ext>
            </a:extLst>
          </p:cNvPr>
          <p:cNvSpPr/>
          <p:nvPr/>
        </p:nvSpPr>
        <p:spPr>
          <a:xfrm>
            <a:off x="12868507" y="7805854"/>
            <a:ext cx="1650381" cy="345687"/>
          </a:xfrm>
          <a:prstGeom prst="rect">
            <a:avLst/>
          </a:prstGeom>
          <a:solidFill>
            <a:srgbClr val="FFFCF5"/>
          </a:solidFill>
          <a:ln>
            <a:solidFill>
              <a:srgbClr val="FFFC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104233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Next Steps and Future Enhancements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656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42818"/>
            <a:ext cx="28646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Multilingual Support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33236"/>
            <a:ext cx="668416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Expand the system to support various languages for wider accessibility.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D9D4C9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Hospital Integration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578310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Integrate with existing hospital management systems for real-time appointment updates.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D9D4C9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622315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814417"/>
            <a:ext cx="43539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AI-Powered Symptom Analysis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AI-powered symptom analysis for more accurate doctor recommendations.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3EC46A0-1406-E524-E321-D058196175EB}"/>
              </a:ext>
            </a:extLst>
          </p:cNvPr>
          <p:cNvSpPr/>
          <p:nvPr/>
        </p:nvSpPr>
        <p:spPr>
          <a:xfrm>
            <a:off x="12868507" y="7805854"/>
            <a:ext cx="1650381" cy="345687"/>
          </a:xfrm>
          <a:prstGeom prst="rect">
            <a:avLst/>
          </a:prstGeom>
          <a:solidFill>
            <a:srgbClr val="FFFCF5"/>
          </a:solidFill>
          <a:ln>
            <a:solidFill>
              <a:srgbClr val="FFFC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Thank you for your time and interest in the Doctor Appointment Chatbot. We welcome any questions or feedback you may have.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4E9BFB-7234-65A2-AB31-716FB34F4801}"/>
              </a:ext>
            </a:extLst>
          </p:cNvPr>
          <p:cNvSpPr/>
          <p:nvPr/>
        </p:nvSpPr>
        <p:spPr>
          <a:xfrm>
            <a:off x="12868507" y="7805854"/>
            <a:ext cx="1650381" cy="345687"/>
          </a:xfrm>
          <a:prstGeom prst="rect">
            <a:avLst/>
          </a:prstGeom>
          <a:solidFill>
            <a:srgbClr val="FFFCF5"/>
          </a:solidFill>
          <a:ln>
            <a:solidFill>
              <a:srgbClr val="FFFC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6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92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Time-Consuming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73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Traditional appointment booking methods often involve lengthy phone calls, complex online forms, and inconvenient wait times.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2092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Inefficient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2673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Manual processes are prone to errors, missed appointments, and difficulty managing scheduling changes.</a:t>
            </a:r>
            <a:endParaRPr lang="en-US" sz="175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19047041-68F8-2215-1216-123CA2847194}"/>
              </a:ext>
            </a:extLst>
          </p:cNvPr>
          <p:cNvSpPr/>
          <p:nvPr/>
        </p:nvSpPr>
        <p:spPr>
          <a:xfrm>
            <a:off x="793790" y="36409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Manual Booking</a:t>
            </a:r>
            <a:endParaRPr lang="en-US" sz="220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58E0861B-DE5C-5C34-B45E-F6C56BA82CDC}"/>
              </a:ext>
            </a:extLst>
          </p:cNvPr>
          <p:cNvSpPr/>
          <p:nvPr/>
        </p:nvSpPr>
        <p:spPr>
          <a:xfrm>
            <a:off x="793790" y="422207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Long wait times and limited availability.</a:t>
            </a:r>
            <a:endParaRPr lang="en-US" sz="175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684402D7-43EE-976B-F93F-AC2AE69A21E4}"/>
              </a:ext>
            </a:extLst>
          </p:cNvPr>
          <p:cNvSpPr/>
          <p:nvPr/>
        </p:nvSpPr>
        <p:spPr>
          <a:xfrm>
            <a:off x="7599521" y="36409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24/7 Scheduling</a:t>
            </a:r>
            <a:endParaRPr lang="en-US" sz="2200" dirty="0"/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4CA46365-E825-5C21-7B7B-ACE9AAEC5904}"/>
              </a:ext>
            </a:extLst>
          </p:cNvPr>
          <p:cNvSpPr/>
          <p:nvPr/>
        </p:nvSpPr>
        <p:spPr>
          <a:xfrm>
            <a:off x="7599521" y="422207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Inability to book outside of office hours.</a:t>
            </a:r>
            <a:endParaRPr lang="en-US" sz="1750" dirty="0"/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EA400E0D-E7DC-C86F-2A8A-55C467EAF65B}"/>
              </a:ext>
            </a:extLst>
          </p:cNvPr>
          <p:cNvSpPr/>
          <p:nvPr/>
        </p:nvSpPr>
        <p:spPr>
          <a:xfrm>
            <a:off x="793790" y="4911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Long wait times</a:t>
            </a:r>
            <a:endParaRPr lang="en-US" sz="2200" dirty="0"/>
          </a:p>
        </p:txBody>
      </p:sp>
      <p:sp>
        <p:nvSpPr>
          <p:cNvPr id="13" name="Text 2">
            <a:extLst>
              <a:ext uri="{FF2B5EF4-FFF2-40B4-BE49-F238E27FC236}">
                <a16:creationId xmlns:a16="http://schemas.microsoft.com/office/drawing/2014/main" id="{9B7CDA22-49DC-55FD-6CAF-6211A439D207}"/>
              </a:ext>
            </a:extLst>
          </p:cNvPr>
          <p:cNvSpPr/>
          <p:nvPr/>
        </p:nvSpPr>
        <p:spPr>
          <a:xfrm>
            <a:off x="793790" y="54927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Manual booking often results in lengthy wait times for patients.</a:t>
            </a:r>
            <a:endParaRPr lang="en-US" sz="1750" dirty="0"/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4E569CED-AB42-DB2B-EC0A-126CD11C57F4}"/>
              </a:ext>
            </a:extLst>
          </p:cNvPr>
          <p:cNvSpPr/>
          <p:nvPr/>
        </p:nvSpPr>
        <p:spPr>
          <a:xfrm>
            <a:off x="7599521" y="4911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Limited accessibility</a:t>
            </a:r>
            <a:endParaRPr lang="en-US" sz="2200" dirty="0"/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BE1FD748-426C-D532-6A70-226920CC08BC}"/>
              </a:ext>
            </a:extLst>
          </p:cNvPr>
          <p:cNvSpPr/>
          <p:nvPr/>
        </p:nvSpPr>
        <p:spPr>
          <a:xfrm>
            <a:off x="7599521" y="54927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Scheduling is restricted to office hours, limiting access for those who work or are unavailable during those times.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BC9AF1C-AF02-B784-A51A-4F120821471A}"/>
              </a:ext>
            </a:extLst>
          </p:cNvPr>
          <p:cNvSpPr/>
          <p:nvPr/>
        </p:nvSpPr>
        <p:spPr>
          <a:xfrm>
            <a:off x="12868507" y="7805854"/>
            <a:ext cx="1650381" cy="345687"/>
          </a:xfrm>
          <a:prstGeom prst="rect">
            <a:avLst/>
          </a:prstGeom>
          <a:solidFill>
            <a:srgbClr val="FFFCF5"/>
          </a:solidFill>
          <a:ln>
            <a:solidFill>
              <a:srgbClr val="FFFC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94692"/>
            <a:ext cx="67198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Introducing the Solution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5987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36412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59878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Automated appointment booking, rescheduling, and cancellation.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5987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4770537" y="36412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5422583" y="359878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Instant access to medical information tailored to user needs.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6945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878860" y="521196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530906" y="516945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Effortless communication through a user-friendly chatbot interface.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1654"/>
            <a:ext cx="72788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Addressing the Challenges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15574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219825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1557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Automated booking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64616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AI-powered conversation flow allows users to book appointments based on symptoms.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38539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878860" y="389643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38539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24/7 accessibility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43443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Patients can book, reschedule, or cancel appointments at any time.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60" y="523172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189220"/>
            <a:ext cx="45325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Symptom-based doctor selection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suggests appropriate doctors based on the user's symptoms.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93790" y="65245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7" name="Text 14"/>
          <p:cNvSpPr/>
          <p:nvPr/>
        </p:nvSpPr>
        <p:spPr>
          <a:xfrm>
            <a:off x="878860" y="656701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530906" y="6524506"/>
            <a:ext cx="31112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Intuitive user interface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530906" y="701492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Chatbot-based interaction provides a user-friendly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7" name="Text 0">
            <a:extLst>
              <a:ext uri="{FF2B5EF4-FFF2-40B4-BE49-F238E27FC236}">
                <a16:creationId xmlns:a16="http://schemas.microsoft.com/office/drawing/2014/main" id="{037F53DB-99D3-A146-E3AD-C4B2EB3040DC}"/>
              </a:ext>
            </a:extLst>
          </p:cNvPr>
          <p:cNvSpPr/>
          <p:nvPr/>
        </p:nvSpPr>
        <p:spPr>
          <a:xfrm>
            <a:off x="317540" y="2015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18" name="Shape 1">
            <a:extLst>
              <a:ext uri="{FF2B5EF4-FFF2-40B4-BE49-F238E27FC236}">
                <a16:creationId xmlns:a16="http://schemas.microsoft.com/office/drawing/2014/main" id="{BBB46FA9-ACCA-8BEF-C36B-7F7446243CD7}"/>
              </a:ext>
            </a:extLst>
          </p:cNvPr>
          <p:cNvSpPr/>
          <p:nvPr/>
        </p:nvSpPr>
        <p:spPr>
          <a:xfrm>
            <a:off x="317540" y="1363980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F3EEE3"/>
          </a:solidFill>
          <a:ln/>
        </p:spPr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7785615F-36B1-9392-E742-5657A99A03BA}"/>
              </a:ext>
            </a:extLst>
          </p:cNvPr>
          <p:cNvSpPr/>
          <p:nvPr/>
        </p:nvSpPr>
        <p:spPr>
          <a:xfrm>
            <a:off x="544354" y="1590794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Automated appointment booking</a:t>
            </a:r>
            <a:endParaRPr lang="en-US" sz="2200" dirty="0"/>
          </a:p>
        </p:txBody>
      </p:sp>
      <p:sp>
        <p:nvSpPr>
          <p:cNvPr id="20" name="Text 3">
            <a:extLst>
              <a:ext uri="{FF2B5EF4-FFF2-40B4-BE49-F238E27FC236}">
                <a16:creationId xmlns:a16="http://schemas.microsoft.com/office/drawing/2014/main" id="{68B5BFBE-1ADB-7C23-7210-CA2F77F5044B}"/>
              </a:ext>
            </a:extLst>
          </p:cNvPr>
          <p:cNvSpPr/>
          <p:nvPr/>
        </p:nvSpPr>
        <p:spPr>
          <a:xfrm>
            <a:off x="544354" y="243554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Patients can book appointments directly through the chatbot.</a:t>
            </a:r>
            <a:endParaRPr lang="en-US" sz="1750" dirty="0"/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BBEC1C5B-86E3-5FC2-AC19-3F9867DB6884}"/>
              </a:ext>
            </a:extLst>
          </p:cNvPr>
          <p:cNvSpPr/>
          <p:nvPr/>
        </p:nvSpPr>
        <p:spPr>
          <a:xfrm>
            <a:off x="4740712" y="1363980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F3EEE3"/>
          </a:solidFill>
          <a:ln/>
        </p:spPr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66E75CC7-9B19-CF2D-E4FF-85AD570B9E8B}"/>
              </a:ext>
            </a:extLst>
          </p:cNvPr>
          <p:cNvSpPr/>
          <p:nvPr/>
        </p:nvSpPr>
        <p:spPr>
          <a:xfrm>
            <a:off x="4967526" y="1590794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Rescheduling &amp; cancellation</a:t>
            </a:r>
            <a:endParaRPr lang="en-US" sz="2200" dirty="0"/>
          </a:p>
        </p:txBody>
      </p:sp>
      <p:sp>
        <p:nvSpPr>
          <p:cNvPr id="23" name="Text 6">
            <a:extLst>
              <a:ext uri="{FF2B5EF4-FFF2-40B4-BE49-F238E27FC236}">
                <a16:creationId xmlns:a16="http://schemas.microsoft.com/office/drawing/2014/main" id="{850D11CE-CD60-0305-A9F8-6F9A775ABEFE}"/>
              </a:ext>
            </a:extLst>
          </p:cNvPr>
          <p:cNvSpPr/>
          <p:nvPr/>
        </p:nvSpPr>
        <p:spPr>
          <a:xfrm>
            <a:off x="4967526" y="243554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easily modify or cancel appointments.</a:t>
            </a:r>
            <a:endParaRPr lang="en-US" sz="1750" dirty="0"/>
          </a:p>
        </p:txBody>
      </p:sp>
      <p:sp>
        <p:nvSpPr>
          <p:cNvPr id="24" name="Shape 7">
            <a:extLst>
              <a:ext uri="{FF2B5EF4-FFF2-40B4-BE49-F238E27FC236}">
                <a16:creationId xmlns:a16="http://schemas.microsoft.com/office/drawing/2014/main" id="{CC4C568C-3D6E-3D0B-6727-1241D2EDB3C7}"/>
              </a:ext>
            </a:extLst>
          </p:cNvPr>
          <p:cNvSpPr/>
          <p:nvPr/>
        </p:nvSpPr>
        <p:spPr>
          <a:xfrm>
            <a:off x="362783" y="5459730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F3EEE3"/>
          </a:solidFill>
          <a:ln/>
        </p:spPr>
      </p:sp>
      <p:sp>
        <p:nvSpPr>
          <p:cNvPr id="25" name="Text 8">
            <a:extLst>
              <a:ext uri="{FF2B5EF4-FFF2-40B4-BE49-F238E27FC236}">
                <a16:creationId xmlns:a16="http://schemas.microsoft.com/office/drawing/2014/main" id="{75FE194C-0D44-8473-46A4-E2C27556F40E}"/>
              </a:ext>
            </a:extLst>
          </p:cNvPr>
          <p:cNvSpPr/>
          <p:nvPr/>
        </p:nvSpPr>
        <p:spPr>
          <a:xfrm>
            <a:off x="608648" y="5686544"/>
            <a:ext cx="28802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Medical info retrieval</a:t>
            </a:r>
            <a:endParaRPr lang="en-US" sz="2200" dirty="0"/>
          </a:p>
        </p:txBody>
      </p:sp>
      <p:sp>
        <p:nvSpPr>
          <p:cNvPr id="26" name="Text 9">
            <a:extLst>
              <a:ext uri="{FF2B5EF4-FFF2-40B4-BE49-F238E27FC236}">
                <a16:creationId xmlns:a16="http://schemas.microsoft.com/office/drawing/2014/main" id="{A62A4DAF-DC11-DF33-94F7-FC3E63652D26}"/>
              </a:ext>
            </a:extLst>
          </p:cNvPr>
          <p:cNvSpPr/>
          <p:nvPr/>
        </p:nvSpPr>
        <p:spPr>
          <a:xfrm>
            <a:off x="589598" y="617696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chatbot provides basic information about common diseases.</a:t>
            </a:r>
            <a:endParaRPr lang="en-US" sz="1750" dirty="0"/>
          </a:p>
        </p:txBody>
      </p:sp>
      <p:sp>
        <p:nvSpPr>
          <p:cNvPr id="27" name="Shape 10">
            <a:extLst>
              <a:ext uri="{FF2B5EF4-FFF2-40B4-BE49-F238E27FC236}">
                <a16:creationId xmlns:a16="http://schemas.microsoft.com/office/drawing/2014/main" id="{AABE75F6-1C10-E27C-8EA5-37D80C6B43CA}"/>
              </a:ext>
            </a:extLst>
          </p:cNvPr>
          <p:cNvSpPr/>
          <p:nvPr/>
        </p:nvSpPr>
        <p:spPr>
          <a:xfrm>
            <a:off x="317540" y="3614976"/>
            <a:ext cx="6408063" cy="1669852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28" name="Text 11">
            <a:extLst>
              <a:ext uri="{FF2B5EF4-FFF2-40B4-BE49-F238E27FC236}">
                <a16:creationId xmlns:a16="http://schemas.microsoft.com/office/drawing/2014/main" id="{E78CC129-9E0E-26FE-E4E1-03EE4BCACE59}"/>
              </a:ext>
            </a:extLst>
          </p:cNvPr>
          <p:cNvSpPr/>
          <p:nvPr/>
        </p:nvSpPr>
        <p:spPr>
          <a:xfrm>
            <a:off x="544354" y="3841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Email notifications</a:t>
            </a:r>
            <a:endParaRPr lang="en-US" sz="2200" dirty="0"/>
          </a:p>
        </p:txBody>
      </p:sp>
      <p:sp>
        <p:nvSpPr>
          <p:cNvPr id="29" name="Text 12">
            <a:extLst>
              <a:ext uri="{FF2B5EF4-FFF2-40B4-BE49-F238E27FC236}">
                <a16:creationId xmlns:a16="http://schemas.microsoft.com/office/drawing/2014/main" id="{E2E34438-5146-366C-434C-419B75C39637}"/>
              </a:ext>
            </a:extLst>
          </p:cNvPr>
          <p:cNvSpPr/>
          <p:nvPr/>
        </p:nvSpPr>
        <p:spPr>
          <a:xfrm>
            <a:off x="544354" y="4332208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Receive confirmations, reschedulings, and cancellations via email.</a:t>
            </a:r>
            <a:endParaRPr lang="en-US" sz="1750" dirty="0"/>
          </a:p>
        </p:txBody>
      </p:sp>
      <p:sp>
        <p:nvSpPr>
          <p:cNvPr id="30" name="Shape 13">
            <a:extLst>
              <a:ext uri="{FF2B5EF4-FFF2-40B4-BE49-F238E27FC236}">
                <a16:creationId xmlns:a16="http://schemas.microsoft.com/office/drawing/2014/main" id="{3F2B89E1-8662-39AA-7E49-1CB9C67B2C16}"/>
              </a:ext>
            </a:extLst>
          </p:cNvPr>
          <p:cNvSpPr/>
          <p:nvPr/>
        </p:nvSpPr>
        <p:spPr>
          <a:xfrm>
            <a:off x="4761667" y="5459730"/>
            <a:ext cx="4196359" cy="2024182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31" name="Text 14">
            <a:extLst>
              <a:ext uri="{FF2B5EF4-FFF2-40B4-BE49-F238E27FC236}">
                <a16:creationId xmlns:a16="http://schemas.microsoft.com/office/drawing/2014/main" id="{76B7A3FF-0EF6-A989-6921-5DECB63EBCEE}"/>
              </a:ext>
            </a:extLst>
          </p:cNvPr>
          <p:cNvSpPr/>
          <p:nvPr/>
        </p:nvSpPr>
        <p:spPr>
          <a:xfrm>
            <a:off x="5026581" y="5670590"/>
            <a:ext cx="30165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User-friendly interface</a:t>
            </a:r>
            <a:endParaRPr lang="en-US" sz="2200" dirty="0"/>
          </a:p>
        </p:txBody>
      </p:sp>
      <p:sp>
        <p:nvSpPr>
          <p:cNvPr id="32" name="Text 15">
            <a:extLst>
              <a:ext uri="{FF2B5EF4-FFF2-40B4-BE49-F238E27FC236}">
                <a16:creationId xmlns:a16="http://schemas.microsoft.com/office/drawing/2014/main" id="{0D07DD36-BCD6-530C-A12D-3412357BCF5A}"/>
              </a:ext>
            </a:extLst>
          </p:cNvPr>
          <p:cNvSpPr/>
          <p:nvPr/>
        </p:nvSpPr>
        <p:spPr>
          <a:xfrm>
            <a:off x="4967527" y="6241017"/>
            <a:ext cx="3281123" cy="929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chatbot-based UI provides an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interactive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0">
            <a:extLst>
              <a:ext uri="{FF2B5EF4-FFF2-40B4-BE49-F238E27FC236}">
                <a16:creationId xmlns:a16="http://schemas.microsoft.com/office/drawing/2014/main" id="{8AF9C69F-8DDF-991C-AFD4-FE2A42D1FBAB}"/>
              </a:ext>
            </a:extLst>
          </p:cNvPr>
          <p:cNvSpPr/>
          <p:nvPr/>
        </p:nvSpPr>
        <p:spPr>
          <a:xfrm>
            <a:off x="793790" y="100191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Technology Stack</a:t>
            </a:r>
            <a:endParaRPr lang="en-US" sz="4450" dirty="0"/>
          </a:p>
        </p:txBody>
      </p:sp>
      <p:pic>
        <p:nvPicPr>
          <p:cNvPr id="12" name="Image 0" descr="preencoded.png">
            <a:extLst>
              <a:ext uri="{FF2B5EF4-FFF2-40B4-BE49-F238E27FC236}">
                <a16:creationId xmlns:a16="http://schemas.microsoft.com/office/drawing/2014/main" id="{97581485-7624-5923-3EE4-9DE620413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64318"/>
            <a:ext cx="566976" cy="566976"/>
          </a:xfrm>
          <a:prstGeom prst="rect">
            <a:avLst/>
          </a:prstGeom>
        </p:spPr>
      </p:pic>
      <p:sp>
        <p:nvSpPr>
          <p:cNvPr id="13" name="Text 1">
            <a:extLst>
              <a:ext uri="{FF2B5EF4-FFF2-40B4-BE49-F238E27FC236}">
                <a16:creationId xmlns:a16="http://schemas.microsoft.com/office/drawing/2014/main" id="{88CBEEA1-F521-C317-8C94-0AD55C6B4C86}"/>
              </a:ext>
            </a:extLst>
          </p:cNvPr>
          <p:cNvSpPr/>
          <p:nvPr/>
        </p:nvSpPr>
        <p:spPr>
          <a:xfrm>
            <a:off x="793790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Python</a:t>
            </a:r>
            <a:endParaRPr lang="en-US" sz="2200" dirty="0"/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35C002CF-7D73-4261-2A7C-7C9905ECCE85}"/>
              </a:ext>
            </a:extLst>
          </p:cNvPr>
          <p:cNvSpPr/>
          <p:nvPr/>
        </p:nvSpPr>
        <p:spPr>
          <a:xfrm>
            <a:off x="793790" y="3448526"/>
            <a:ext cx="30054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Backend logic, chatbot functionality.</a:t>
            </a:r>
            <a:endParaRPr lang="en-US" sz="1750" dirty="0"/>
          </a:p>
        </p:txBody>
      </p:sp>
      <p:pic>
        <p:nvPicPr>
          <p:cNvPr id="15" name="Image 1" descr="preencoded.png">
            <a:extLst>
              <a:ext uri="{FF2B5EF4-FFF2-40B4-BE49-F238E27FC236}">
                <a16:creationId xmlns:a16="http://schemas.microsoft.com/office/drawing/2014/main" id="{C63063C1-DAF6-F91F-B297-6E084F298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2164318"/>
            <a:ext cx="566976" cy="566976"/>
          </a:xfrm>
          <a:prstGeom prst="rect">
            <a:avLst/>
          </a:prstGeom>
        </p:spPr>
      </p:pic>
      <p:sp>
        <p:nvSpPr>
          <p:cNvPr id="16" name="Text 3">
            <a:extLst>
              <a:ext uri="{FF2B5EF4-FFF2-40B4-BE49-F238E27FC236}">
                <a16:creationId xmlns:a16="http://schemas.microsoft.com/office/drawing/2014/main" id="{02C81FDC-37D7-BD01-0E98-E4DCA15EFD50}"/>
              </a:ext>
            </a:extLst>
          </p:cNvPr>
          <p:cNvSpPr/>
          <p:nvPr/>
        </p:nvSpPr>
        <p:spPr>
          <a:xfrm>
            <a:off x="4139446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Streamlit</a:t>
            </a:r>
            <a:endParaRPr lang="en-US" sz="2200" dirty="0"/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3DEEEE67-0960-D84F-803E-9E55F647F7B6}"/>
              </a:ext>
            </a:extLst>
          </p:cNvPr>
          <p:cNvSpPr/>
          <p:nvPr/>
        </p:nvSpPr>
        <p:spPr>
          <a:xfrm>
            <a:off x="4139446" y="3448526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Frontend for chatbot-based interaction.</a:t>
            </a:r>
            <a:endParaRPr lang="en-US" sz="1750" dirty="0"/>
          </a:p>
        </p:txBody>
      </p:sp>
      <p:pic>
        <p:nvPicPr>
          <p:cNvPr id="18" name="Image 2" descr="preencoded.png">
            <a:extLst>
              <a:ext uri="{FF2B5EF4-FFF2-40B4-BE49-F238E27FC236}">
                <a16:creationId xmlns:a16="http://schemas.microsoft.com/office/drawing/2014/main" id="{ACF002CF-AF29-ACB2-9F2A-C2781018E4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2164318"/>
            <a:ext cx="566976" cy="566976"/>
          </a:xfrm>
          <a:prstGeom prst="rect">
            <a:avLst/>
          </a:prstGeom>
        </p:spPr>
      </p:pic>
      <p:sp>
        <p:nvSpPr>
          <p:cNvPr id="19" name="Text 5">
            <a:extLst>
              <a:ext uri="{FF2B5EF4-FFF2-40B4-BE49-F238E27FC236}">
                <a16:creationId xmlns:a16="http://schemas.microsoft.com/office/drawing/2014/main" id="{F12DE49B-F402-0DB1-2AA1-F296972C7CC1}"/>
              </a:ext>
            </a:extLst>
          </p:cNvPr>
          <p:cNvSpPr/>
          <p:nvPr/>
        </p:nvSpPr>
        <p:spPr>
          <a:xfrm>
            <a:off x="7485221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Pandas</a:t>
            </a:r>
            <a:endParaRPr lang="en-US" sz="2200" dirty="0"/>
          </a:p>
        </p:txBody>
      </p:sp>
      <p:sp>
        <p:nvSpPr>
          <p:cNvPr id="20" name="Text 6">
            <a:extLst>
              <a:ext uri="{FF2B5EF4-FFF2-40B4-BE49-F238E27FC236}">
                <a16:creationId xmlns:a16="http://schemas.microsoft.com/office/drawing/2014/main" id="{384AF465-3FFA-0C71-3876-D56436D904DB}"/>
              </a:ext>
            </a:extLst>
          </p:cNvPr>
          <p:cNvSpPr/>
          <p:nvPr/>
        </p:nvSpPr>
        <p:spPr>
          <a:xfrm>
            <a:off x="7485221" y="3448526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handling for doctor specialties and symptom mapping.</a:t>
            </a:r>
            <a:endParaRPr lang="en-US" sz="1750" dirty="0"/>
          </a:p>
        </p:txBody>
      </p:sp>
      <p:pic>
        <p:nvPicPr>
          <p:cNvPr id="21" name="Image 3" descr="preencoded.png">
            <a:extLst>
              <a:ext uri="{FF2B5EF4-FFF2-40B4-BE49-F238E27FC236}">
                <a16:creationId xmlns:a16="http://schemas.microsoft.com/office/drawing/2014/main" id="{B2E450A5-E68F-6F19-F68F-E898A989D2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2164318"/>
            <a:ext cx="566976" cy="566976"/>
          </a:xfrm>
          <a:prstGeom prst="rect">
            <a:avLst/>
          </a:prstGeom>
        </p:spPr>
      </p:pic>
      <p:sp>
        <p:nvSpPr>
          <p:cNvPr id="22" name="Text 7">
            <a:extLst>
              <a:ext uri="{FF2B5EF4-FFF2-40B4-BE49-F238E27FC236}">
                <a16:creationId xmlns:a16="http://schemas.microsoft.com/office/drawing/2014/main" id="{20F381A5-2A5B-A6DB-CA3E-5C4573518D56}"/>
              </a:ext>
            </a:extLst>
          </p:cNvPr>
          <p:cNvSpPr/>
          <p:nvPr/>
        </p:nvSpPr>
        <p:spPr>
          <a:xfrm>
            <a:off x="10830997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SMTP</a:t>
            </a:r>
            <a:endParaRPr lang="en-US" sz="2200" dirty="0"/>
          </a:p>
        </p:txBody>
      </p:sp>
      <p:sp>
        <p:nvSpPr>
          <p:cNvPr id="23" name="Text 8">
            <a:extLst>
              <a:ext uri="{FF2B5EF4-FFF2-40B4-BE49-F238E27FC236}">
                <a16:creationId xmlns:a16="http://schemas.microsoft.com/office/drawing/2014/main" id="{28E00050-407B-0E18-BE83-CF055E5D242A}"/>
              </a:ext>
            </a:extLst>
          </p:cNvPr>
          <p:cNvSpPr/>
          <p:nvPr/>
        </p:nvSpPr>
        <p:spPr>
          <a:xfrm>
            <a:off x="10830997" y="3448526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Email notifications for confirmation, rescheduling, and cancellations.</a:t>
            </a:r>
            <a:endParaRPr lang="en-US" sz="1750" dirty="0"/>
          </a:p>
        </p:txBody>
      </p:sp>
      <p:pic>
        <p:nvPicPr>
          <p:cNvPr id="24" name="Image 4" descr="preencoded.png">
            <a:extLst>
              <a:ext uri="{FF2B5EF4-FFF2-40B4-BE49-F238E27FC236}">
                <a16:creationId xmlns:a16="http://schemas.microsoft.com/office/drawing/2014/main" id="{51E828F6-B5C1-1F7C-4503-3C887438A6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217676"/>
            <a:ext cx="566976" cy="566976"/>
          </a:xfrm>
          <a:prstGeom prst="rect">
            <a:avLst/>
          </a:prstGeom>
        </p:spPr>
      </p:pic>
      <p:sp>
        <p:nvSpPr>
          <p:cNvPr id="25" name="Text 9">
            <a:extLst>
              <a:ext uri="{FF2B5EF4-FFF2-40B4-BE49-F238E27FC236}">
                <a16:creationId xmlns:a16="http://schemas.microsoft.com/office/drawing/2014/main" id="{857A5B99-9801-CBF6-A62F-C00B49FA32B3}"/>
              </a:ext>
            </a:extLst>
          </p:cNvPr>
          <p:cNvSpPr/>
          <p:nvPr/>
        </p:nvSpPr>
        <p:spPr>
          <a:xfrm>
            <a:off x="793790" y="60114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KaggleHub</a:t>
            </a:r>
            <a:endParaRPr lang="en-US" sz="2200" dirty="0"/>
          </a:p>
        </p:txBody>
      </p:sp>
      <p:sp>
        <p:nvSpPr>
          <p:cNvPr id="26" name="Text 10">
            <a:extLst>
              <a:ext uri="{FF2B5EF4-FFF2-40B4-BE49-F238E27FC236}">
                <a16:creationId xmlns:a16="http://schemas.microsoft.com/office/drawing/2014/main" id="{8D01271D-E845-2365-E27E-80B01D0AE038}"/>
              </a:ext>
            </a:extLst>
          </p:cNvPr>
          <p:cNvSpPr/>
          <p:nvPr/>
        </p:nvSpPr>
        <p:spPr>
          <a:xfrm>
            <a:off x="793790" y="6501884"/>
            <a:ext cx="30054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Dataset integration for doctor specialization.</a:t>
            </a:r>
            <a:endParaRPr lang="en-US" sz="175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39F8E59-81FF-F1AC-85C8-EF09A6D23C88}"/>
              </a:ext>
            </a:extLst>
          </p:cNvPr>
          <p:cNvSpPr/>
          <p:nvPr/>
        </p:nvSpPr>
        <p:spPr>
          <a:xfrm>
            <a:off x="12868507" y="7805854"/>
            <a:ext cx="1650381" cy="345687"/>
          </a:xfrm>
          <a:prstGeom prst="rect">
            <a:avLst/>
          </a:prstGeom>
          <a:solidFill>
            <a:srgbClr val="FFFCF5"/>
          </a:solidFill>
          <a:ln>
            <a:solidFill>
              <a:srgbClr val="FFFC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interact with the chatbot through a natural language interface.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278386"/>
            <a:ext cx="1134070" cy="13608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68022" y="3505200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chatbot processes requests, validates user input, and manages appointments.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639270"/>
            <a:ext cx="1134070" cy="136088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68022" y="486608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integrates with a database to store and retrieve appointment information.</a:t>
            </a:r>
            <a:endParaRPr lang="en-US" sz="17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6000155"/>
            <a:ext cx="1134070" cy="1360884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268022" y="622696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uses email notifications to keep users informed about appointment details.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28743"/>
            <a:ext cx="59078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User Interface Design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77684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Chatbot-based UI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868103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Structured conversation flow for a guided user experience.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457819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1644134" y="4457819"/>
            <a:ext cx="29895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Simple &amp; clean design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948238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Clear visual indicators for different actions (confirmation, errors, notifications).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247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Data Handling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73729"/>
            <a:ext cx="13042821" cy="1966198"/>
          </a:xfrm>
          <a:prstGeom prst="roundRect">
            <a:avLst>
              <a:gd name="adj" fmla="val 173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5081349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5225058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leverages a dataset containing information about doctors and their specializations.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01410" y="573166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028224" y="5875377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 symptoms are mapped to relevant specialties for efficient doctor matching.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638198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8224" y="6525697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chatbot analyzes user input, identifies relevant specialties, and recommends appropriate doctors.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FE8AE3-CD21-F72C-BA93-2433A71CF053}"/>
              </a:ext>
            </a:extLst>
          </p:cNvPr>
          <p:cNvSpPr/>
          <p:nvPr/>
        </p:nvSpPr>
        <p:spPr>
          <a:xfrm>
            <a:off x="12868507" y="7805854"/>
            <a:ext cx="1650381" cy="345687"/>
          </a:xfrm>
          <a:prstGeom prst="rect">
            <a:avLst/>
          </a:prstGeom>
          <a:solidFill>
            <a:srgbClr val="FFFCF5"/>
          </a:solidFill>
          <a:ln>
            <a:solidFill>
              <a:srgbClr val="FFFC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811</Words>
  <Application>Microsoft Office PowerPoint</Application>
  <PresentationFormat>Custom</PresentationFormat>
  <Paragraphs>135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Source Sans Pro</vt:lpstr>
      <vt:lpstr>MuseoModerno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Eswara balaji V</cp:lastModifiedBy>
  <cp:revision>5</cp:revision>
  <dcterms:created xsi:type="dcterms:W3CDTF">2025-03-09T12:39:15Z</dcterms:created>
  <dcterms:modified xsi:type="dcterms:W3CDTF">2025-03-10T10:40:05Z</dcterms:modified>
</cp:coreProperties>
</file>